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vnd.openxmlformats-package.relationships+xml" Extension="rels"/>
  <Default ContentType="application/xml" Extension="xml"/>
  <Default ContentType="image/jpeg" Extension="jpeg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theme+xml" PartName="/ppt/theme/theme1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16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5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y="6858000" cx="9144000"/>
  <p:notesSz cx="6858000" cy="9144000"/>
  <p:defaultTextStyle>
    <a:defPPr lvl="0">
      <a:defRPr lang="id-ID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8" Type="http://schemas.openxmlformats.org/officeDocument/2006/relationships/slide" Target="slides/slide15.xml"/><Relationship Id="rId5" Type="http://schemas.openxmlformats.org/officeDocument/2006/relationships/slide" Target="slides/slide2.xml"/><Relationship Id="rId12" Type="http://schemas.openxmlformats.org/officeDocument/2006/relationships/slide" Target="slides/slide9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1" Type="http://schemas.openxmlformats.org/officeDocument/2006/relationships/slide" Target="slides/slide8.xml"/><Relationship Id="rId14" Type="http://schemas.openxmlformats.org/officeDocument/2006/relationships/slide" Target="slides/slide11.xml"/><Relationship Id="rId7" Type="http://schemas.openxmlformats.org/officeDocument/2006/relationships/slide" Target="slides/slide4.xml"/><Relationship Id="rId2" Type="http://schemas.openxmlformats.org/officeDocument/2006/relationships/presProps" Target="presProps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13" Type="http://schemas.openxmlformats.org/officeDocument/2006/relationships/slide" Target="slides/slide10.xml"/><Relationship Id="rId8" Type="http://schemas.openxmlformats.org/officeDocument/2006/relationships/slide" Target="slides/slide5.xml"/><Relationship Id="rId17" Type="http://schemas.openxmlformats.org/officeDocument/2006/relationships/slide" Target="slides/slide14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034901D-29B2-448E-8055-4BA061443E2B}" type="datetimeFigureOut">
              <a:rPr lang="id-ID" smtClean="0"/>
              <a:t>13/04/2017</a:t>
            </a:fld>
            <a:endParaRPr lang="id-ID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627A5EE-8680-4CA7-99A4-D9A4045777D2}" type="slidenum">
              <a:rPr lang="id-ID" smtClean="0"/>
              <a:t>‹#›</a:t>
            </a:fld>
            <a:endParaRPr lang="id-ID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id.wikipedia.org/wiki/Bovidae" TargetMode="External"/><Relationship Id="rId3" Type="http://schemas.openxmlformats.org/officeDocument/2006/relationships/hyperlink" Target="https://id.wikipedia.org/wiki/Mamalia" TargetMode="External"/><Relationship Id="rId7" Type="http://schemas.openxmlformats.org/officeDocument/2006/relationships/hyperlink" Target="https://id.wikipedia.org/wiki/Familia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d.wikipedia.org/wiki/Bovinae" TargetMode="External"/><Relationship Id="rId11" Type="http://schemas.openxmlformats.org/officeDocument/2006/relationships/hyperlink" Target="https://id.wikipedia.org/wiki/Amerika_Utara" TargetMode="External"/><Relationship Id="rId5" Type="http://schemas.openxmlformats.org/officeDocument/2006/relationships/hyperlink" Target="https://id.wikipedia.org/wiki/Genus" TargetMode="External"/><Relationship Id="rId10" Type="http://schemas.openxmlformats.org/officeDocument/2006/relationships/hyperlink" Target="https://id.wikipedia.org/wiki/Bumi" TargetMode="External"/><Relationship Id="rId4" Type="http://schemas.openxmlformats.org/officeDocument/2006/relationships/hyperlink" Target="https://id.wikipedia.org/wiki/Binatang_berkuku_genap" TargetMode="External"/><Relationship Id="rId9" Type="http://schemas.openxmlformats.org/officeDocument/2006/relationships/hyperlink" Target="https://id.wikipedia.org/wiki/Utar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764704"/>
            <a:ext cx="7772400" cy="1470025"/>
          </a:xfrm>
        </p:spPr>
        <p:txBody>
          <a:bodyPr/>
          <a:lstStyle/>
          <a:p>
            <a:r>
              <a:rPr lang="id-ID" dirty="0" smtClean="0">
                <a:latin typeface="Adobe Garamond Pro Bold" pitchFamily="18" charset="0"/>
              </a:rPr>
              <a:t>KELOMPOK 7</a:t>
            </a:r>
            <a:endParaRPr lang="id-ID" dirty="0">
              <a:latin typeface="Adobe Garamond Pro Bol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2780928"/>
            <a:ext cx="6400800" cy="2495128"/>
          </a:xfrm>
        </p:spPr>
        <p:txBody>
          <a:bodyPr>
            <a:noAutofit/>
          </a:bodyPr>
          <a:lstStyle/>
          <a:p>
            <a:r>
              <a:rPr lang="id-ID" sz="3600" dirty="0" smtClean="0">
                <a:solidFill>
                  <a:schemeClr val="tx1"/>
                </a:solidFill>
                <a:latin typeface="Adobe Garamond Pro Bold" pitchFamily="18" charset="0"/>
              </a:rPr>
              <a:t>Albert </a:t>
            </a:r>
            <a:br>
              <a:rPr lang="id-ID" sz="3600" dirty="0" smtClean="0">
                <a:solidFill>
                  <a:schemeClr val="tx1"/>
                </a:solidFill>
                <a:latin typeface="Adobe Garamond Pro Bold" pitchFamily="18" charset="0"/>
              </a:rPr>
            </a:br>
            <a:r>
              <a:rPr lang="id-ID" sz="3600" dirty="0" smtClean="0">
                <a:solidFill>
                  <a:schemeClr val="tx1"/>
                </a:solidFill>
                <a:latin typeface="Adobe Garamond Pro Bold" pitchFamily="18" charset="0"/>
              </a:rPr>
              <a:t>Claudia</a:t>
            </a:r>
          </a:p>
          <a:p>
            <a:r>
              <a:rPr lang="id-ID" sz="3600" dirty="0" smtClean="0">
                <a:solidFill>
                  <a:schemeClr val="tx1"/>
                </a:solidFill>
                <a:latin typeface="Adobe Garamond Pro Bold" pitchFamily="18" charset="0"/>
              </a:rPr>
              <a:t>Coelestian</a:t>
            </a:r>
          </a:p>
          <a:p>
            <a:r>
              <a:rPr lang="id-ID" sz="3600" dirty="0" smtClean="0">
                <a:solidFill>
                  <a:schemeClr val="tx1"/>
                </a:solidFill>
                <a:latin typeface="Adobe Garamond Pro Bold" pitchFamily="18" charset="0"/>
              </a:rPr>
              <a:t>Jessica</a:t>
            </a:r>
          </a:p>
          <a:p>
            <a:r>
              <a:rPr lang="id-ID" sz="3600" dirty="0" smtClean="0">
                <a:solidFill>
                  <a:schemeClr val="tx1"/>
                </a:solidFill>
                <a:latin typeface="Adobe Garamond Pro Bold" pitchFamily="18" charset="0"/>
              </a:rPr>
              <a:t>Ricardo</a:t>
            </a:r>
            <a:endParaRPr lang="id-ID" sz="3600" dirty="0">
              <a:solidFill>
                <a:schemeClr val="tx1"/>
              </a:solidFill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1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r>
              <a:rPr lang="id-ID" dirty="0" smtClean="0">
                <a:latin typeface="Adobe Garamond Pro Bold" pitchFamily="18" charset="0"/>
              </a:rPr>
              <a:t>Awalnya, makanan dicerna secara mekanis oleh mulut. </a:t>
            </a:r>
          </a:p>
          <a:p>
            <a:pPr marL="0" indent="0">
              <a:buNone/>
            </a:pPr>
            <a:r>
              <a:rPr lang="id-ID" dirty="0">
                <a:latin typeface="Adobe Garamond Pro Bold" pitchFamily="18" charset="0"/>
              </a:rPr>
              <a:t> </a:t>
            </a:r>
            <a:r>
              <a:rPr lang="id-ID" dirty="0" smtClean="0">
                <a:latin typeface="Adobe Garamond Pro Bold" pitchFamily="18" charset="0"/>
              </a:rPr>
              <a:t>   mulut               kerongkongan (esofagus) </a:t>
            </a: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 smtClean="0"/>
          </a:p>
          <a:p>
            <a:pPr marL="0" indent="0">
              <a:buNone/>
            </a:pPr>
            <a:r>
              <a:rPr lang="id-ID" dirty="0" smtClean="0"/>
              <a:t>		</a:t>
            </a:r>
            <a:endParaRPr lang="en-US" dirty="0"/>
          </a:p>
          <a:p>
            <a:pPr marL="0" indent="0">
              <a:buNone/>
            </a:pPr>
            <a:endParaRPr lang="en-US" dirty="0" smtClean="0">
              <a:latin typeface="Adobe Garamond Pro Bold" pitchFamily="18" charset="0"/>
            </a:endParaRPr>
          </a:p>
          <a:p>
            <a:pPr marL="0" indent="0">
              <a:buNone/>
            </a:pPr>
            <a:r>
              <a:rPr lang="en-US" dirty="0">
                <a:latin typeface="Adobe Garamond Pro Bold" pitchFamily="18" charset="0"/>
              </a:rPr>
              <a:t>	</a:t>
            </a:r>
            <a:r>
              <a:rPr lang="en-US" dirty="0" smtClean="0">
                <a:latin typeface="Adobe Garamond Pro Bold" pitchFamily="18" charset="0"/>
              </a:rPr>
              <a:t>	   </a:t>
            </a:r>
            <a:r>
              <a:rPr lang="id-ID" dirty="0" smtClean="0">
                <a:latin typeface="Adobe Garamond Pro Bold" pitchFamily="18" charset="0"/>
              </a:rPr>
              <a:t>rumen </a:t>
            </a:r>
            <a:r>
              <a:rPr lang="id-ID" dirty="0" smtClean="0">
                <a:latin typeface="Adobe Garamond Pro Bold" pitchFamily="18" charset="0"/>
              </a:rPr>
              <a:t>(penyimpanan  sementara)</a:t>
            </a:r>
            <a:endParaRPr lang="id-ID" dirty="0">
              <a:latin typeface="Adobe Garamond Pro Bold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763688" y="1113192"/>
            <a:ext cx="8640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Down Arrow 5"/>
          <p:cNvSpPr/>
          <p:nvPr/>
        </p:nvSpPr>
        <p:spPr>
          <a:xfrm rot="1328411">
            <a:off x="4004221" y="1846044"/>
            <a:ext cx="646243" cy="1316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Curved Up Arrow 7"/>
          <p:cNvSpPr/>
          <p:nvPr/>
        </p:nvSpPr>
        <p:spPr>
          <a:xfrm rot="5400000">
            <a:off x="1194496" y="3854176"/>
            <a:ext cx="1428980" cy="8666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83768" y="4581128"/>
            <a:ext cx="666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latin typeface="Adobe Garamond Pro Bold" pitchFamily="18" charset="0"/>
              </a:rPr>
              <a:t>Terjadi pencernaan protein, polisakarida, dan fermentasi selulosa oleh enzim selulase </a:t>
            </a:r>
          </a:p>
          <a:p>
            <a:r>
              <a:rPr lang="id-ID" sz="2400" dirty="0" smtClean="0">
                <a:latin typeface="Adobe Garamond Pro Bold" pitchFamily="18" charset="0"/>
              </a:rPr>
              <a:t>(dihasilkan bakteri anaeron dan protozoa tertentu).  </a:t>
            </a:r>
            <a:endParaRPr lang="id-ID" sz="2400" dirty="0"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8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3600" dirty="0" smtClean="0"/>
              <a:t> </a:t>
            </a:r>
            <a:r>
              <a:rPr lang="id-ID" sz="3600" dirty="0" smtClean="0">
                <a:latin typeface="Adobe Garamond Pro Bold" pitchFamily="18" charset="0"/>
              </a:rPr>
              <a:t>Rumen</a:t>
            </a:r>
            <a:r>
              <a:rPr lang="id-ID" sz="3600" dirty="0" smtClean="0"/>
              <a:t> </a:t>
            </a:r>
            <a:endParaRPr lang="id-ID" sz="3600" dirty="0"/>
          </a:p>
        </p:txBody>
      </p:sp>
      <p:sp>
        <p:nvSpPr>
          <p:cNvPr id="4" name="Right Arrow 3"/>
          <p:cNvSpPr/>
          <p:nvPr/>
        </p:nvSpPr>
        <p:spPr>
          <a:xfrm>
            <a:off x="2248030" y="631834"/>
            <a:ext cx="648072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3059832" y="654829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dirty="0" smtClean="0">
                <a:latin typeface="Adobe Garamond Pro Bold" pitchFamily="18" charset="0"/>
              </a:rPr>
              <a:t>Retikulum</a:t>
            </a:r>
            <a:endParaRPr lang="id-ID" sz="3600" dirty="0">
              <a:latin typeface="Adobe Garamond Pro Bol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1484784"/>
            <a:ext cx="5112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>
                <a:latin typeface="Adobe Garamond Pro Bold" pitchFamily="18" charset="0"/>
              </a:rPr>
              <a:t>makanan dibentuk menjadi gumpalan-gumpalan yang masih kasar (bolus).</a:t>
            </a:r>
            <a:endParaRPr lang="id-ID" sz="2800" dirty="0">
              <a:latin typeface="Adobe Garamond Pro Bold" pitchFamily="18" charset="0"/>
            </a:endParaRPr>
          </a:p>
        </p:txBody>
      </p:sp>
      <p:sp>
        <p:nvSpPr>
          <p:cNvPr id="7" name="Curved Left Arrow 6"/>
          <p:cNvSpPr/>
          <p:nvPr/>
        </p:nvSpPr>
        <p:spPr>
          <a:xfrm rot="20436488">
            <a:off x="5328082" y="853429"/>
            <a:ext cx="576064" cy="70893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280" y="3501008"/>
            <a:ext cx="8101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latin typeface="Adobe Garamond Pro Bold" pitchFamily="18" charset="0"/>
              </a:rPr>
              <a:t>Pada saat hewan istirahat, bolus tersebut akan dimuntahkan kembali ke dalam mulut untuk dikunyah kembali.</a:t>
            </a:r>
            <a:endParaRPr lang="id-ID" sz="3200" dirty="0"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49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3600" dirty="0" smtClean="0">
                <a:latin typeface="Adobe Garamond Pro Bold" pitchFamily="18" charset="0"/>
              </a:rPr>
              <a:t>Mulut (makanan yang sudah halus) </a:t>
            </a:r>
          </a:p>
          <a:p>
            <a:pPr marL="0" indent="0">
              <a:buNone/>
            </a:pPr>
            <a:endParaRPr lang="id-ID" sz="3600" dirty="0">
              <a:latin typeface="Adobe Garamond Pro Bold" pitchFamily="18" charset="0"/>
            </a:endParaRPr>
          </a:p>
          <a:p>
            <a:pPr marL="0" indent="0">
              <a:buNone/>
            </a:pPr>
            <a:r>
              <a:rPr lang="id-ID" sz="3600" dirty="0" smtClean="0">
                <a:latin typeface="Adobe Garamond Pro Bold" pitchFamily="18" charset="0"/>
              </a:rPr>
              <a:t>		Rumen		Retikulum</a:t>
            </a:r>
          </a:p>
          <a:p>
            <a:pPr marL="0" indent="0">
              <a:buNone/>
            </a:pPr>
            <a:r>
              <a:rPr lang="id-ID" sz="3600" dirty="0" smtClean="0">
                <a:latin typeface="Adobe Garamond Pro Bold" pitchFamily="18" charset="0"/>
              </a:rPr>
              <a:t>					</a:t>
            </a:r>
          </a:p>
          <a:p>
            <a:pPr marL="0" indent="0">
              <a:buNone/>
            </a:pPr>
            <a:r>
              <a:rPr lang="id-ID" sz="3600" dirty="0">
                <a:latin typeface="Adobe Garamond Pro Bold" pitchFamily="18" charset="0"/>
              </a:rPr>
              <a:t>	</a:t>
            </a:r>
            <a:r>
              <a:rPr lang="id-ID" sz="3600" dirty="0" smtClean="0">
                <a:latin typeface="Adobe Garamond Pro Bold" pitchFamily="18" charset="0"/>
              </a:rPr>
              <a:t>				Omasum</a:t>
            </a:r>
          </a:p>
          <a:p>
            <a:pPr marL="0" indent="0">
              <a:buNone/>
            </a:pPr>
            <a:endParaRPr lang="id-ID" sz="3600" dirty="0" smtClean="0">
              <a:latin typeface="Adobe Garamond Pro Bold" pitchFamily="18" charset="0"/>
            </a:endParaRPr>
          </a:p>
          <a:p>
            <a:pPr marL="0" indent="0">
              <a:buNone/>
            </a:pPr>
            <a:r>
              <a:rPr lang="id-ID" sz="3600" dirty="0" smtClean="0">
                <a:latin typeface="Adobe Garamond Pro Bold" pitchFamily="18" charset="0"/>
              </a:rPr>
              <a:t>makanan dicampur dengan enzim, selanjutnya menuju ke abomasum.</a:t>
            </a:r>
            <a:endParaRPr lang="id-ID" sz="3600" dirty="0">
              <a:latin typeface="Adobe Garamond Pro Bold" pitchFamily="18" charset="0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2339752" y="980728"/>
            <a:ext cx="64807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ight Arrow 4"/>
          <p:cNvSpPr/>
          <p:nvPr/>
        </p:nvSpPr>
        <p:spPr>
          <a:xfrm>
            <a:off x="4199650" y="1772816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Down Arrow 5"/>
          <p:cNvSpPr/>
          <p:nvPr/>
        </p:nvSpPr>
        <p:spPr>
          <a:xfrm>
            <a:off x="5652120" y="2442479"/>
            <a:ext cx="57606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Curved Right Arrow 6"/>
          <p:cNvSpPr/>
          <p:nvPr/>
        </p:nvSpPr>
        <p:spPr>
          <a:xfrm rot="2720661">
            <a:off x="3590576" y="2817861"/>
            <a:ext cx="970370" cy="149268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>
                <a:latin typeface="Adobe Garamond Pro Bold" pitchFamily="18" charset="0"/>
              </a:rPr>
              <a:t> Abomasum </a:t>
            </a:r>
          </a:p>
          <a:p>
            <a:pPr marL="0" indent="0">
              <a:buNone/>
            </a:pPr>
            <a:endParaRPr lang="id-ID" dirty="0" smtClean="0">
              <a:latin typeface="Adobe Garamond Pro Bold" pitchFamily="18" charset="0"/>
            </a:endParaRPr>
          </a:p>
          <a:p>
            <a:pPr marL="0" indent="0">
              <a:buNone/>
            </a:pPr>
            <a:r>
              <a:rPr lang="id-ID" dirty="0" smtClean="0">
                <a:latin typeface="Adobe Garamond Pro Bold" pitchFamily="18" charset="0"/>
              </a:rPr>
              <a:t>pencernaan secara kimiawi oleh enzim selulase.</a:t>
            </a:r>
          </a:p>
          <a:p>
            <a:pPr marL="0" indent="0">
              <a:buNone/>
            </a:pPr>
            <a:r>
              <a:rPr lang="id-ID" dirty="0" smtClean="0">
                <a:latin typeface="Adobe Garamond Pro Bold" pitchFamily="18" charset="0"/>
              </a:rPr>
              <a:t> </a:t>
            </a:r>
          </a:p>
          <a:p>
            <a:r>
              <a:rPr lang="id-ID" dirty="0" smtClean="0">
                <a:latin typeface="Adobe Garamond Pro Bold" pitchFamily="18" charset="0"/>
              </a:rPr>
              <a:t>Di abomasum pH sangat rendah (asam), sehingga bakteri  akan mati.  </a:t>
            </a:r>
          </a:p>
          <a:p>
            <a:r>
              <a:rPr lang="id-ID" dirty="0" smtClean="0">
                <a:latin typeface="Adobe Garamond Pro Bold" pitchFamily="18" charset="0"/>
              </a:rPr>
              <a:t>Bakteri yang mati dicerna dan menjadi sumber protein.</a:t>
            </a:r>
            <a:endParaRPr lang="id-ID" dirty="0">
              <a:latin typeface="Adobe Garamond Pro Bold" pitchFamily="18" charset="0"/>
            </a:endParaRPr>
          </a:p>
        </p:txBody>
      </p:sp>
      <p:sp>
        <p:nvSpPr>
          <p:cNvPr id="4" name="Curved Down Arrow 3"/>
          <p:cNvSpPr/>
          <p:nvPr/>
        </p:nvSpPr>
        <p:spPr>
          <a:xfrm rot="2054134">
            <a:off x="2782541" y="567427"/>
            <a:ext cx="1800200" cy="7920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669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chemeClr val="bg1"/>
                </a:solidFill>
                <a:latin typeface="Adobe Garamond Pro Bold" pitchFamily="18" charset="0"/>
              </a:rPr>
              <a:t>    Abomasum</a:t>
            </a:r>
          </a:p>
          <a:p>
            <a:endParaRPr lang="id-ID" dirty="0">
              <a:solidFill>
                <a:schemeClr val="bg1"/>
              </a:solidFill>
              <a:latin typeface="Adobe Garamond Pro Bold" pitchFamily="18" charset="0"/>
            </a:endParaRPr>
          </a:p>
          <a:p>
            <a:pPr marL="0" indent="0">
              <a:buNone/>
            </a:pPr>
            <a:r>
              <a:rPr lang="id-ID" dirty="0" smtClean="0">
                <a:solidFill>
                  <a:schemeClr val="bg1"/>
                </a:solidFill>
                <a:latin typeface="Adobe Garamond Pro Bold" pitchFamily="18" charset="0"/>
              </a:rPr>
              <a:t>    Usus halus</a:t>
            </a:r>
          </a:p>
          <a:p>
            <a:pPr marL="0" indent="0">
              <a:buNone/>
            </a:pPr>
            <a:endParaRPr lang="id-ID" dirty="0" smtClean="0">
              <a:solidFill>
                <a:schemeClr val="bg1"/>
              </a:solidFill>
              <a:latin typeface="Adobe Garamond Pro Bold" pitchFamily="18" charset="0"/>
            </a:endParaRPr>
          </a:p>
          <a:p>
            <a:r>
              <a:rPr lang="id-ID" dirty="0" smtClean="0">
                <a:solidFill>
                  <a:schemeClr val="bg1"/>
                </a:solidFill>
                <a:latin typeface="Adobe Garamond Pro Bold" pitchFamily="18" charset="0"/>
              </a:rPr>
              <a:t>asam lambung dinetralisir </a:t>
            </a:r>
          </a:p>
          <a:p>
            <a:r>
              <a:rPr lang="id-ID" dirty="0" smtClean="0">
                <a:solidFill>
                  <a:schemeClr val="bg1"/>
                </a:solidFill>
                <a:latin typeface="Adobe Garamond Pro Bold" pitchFamily="18" charset="0"/>
              </a:rPr>
              <a:t>makanan bercampur dengan enzim sehingga karbohidrat, protein, lemak dan vitamin akan mudah dicerna dan diserap.  </a:t>
            </a:r>
          </a:p>
          <a:p>
            <a:r>
              <a:rPr lang="id-ID" dirty="0" smtClean="0">
                <a:solidFill>
                  <a:schemeClr val="bg1"/>
                </a:solidFill>
                <a:latin typeface="Adobe Garamond Pro Bold" pitchFamily="18" charset="0"/>
              </a:rPr>
              <a:t>Penyerapan zat-zat makanan sebagian besar terjadi di duodenum melalui vili (jonjot usus halus).</a:t>
            </a:r>
            <a:endParaRPr lang="id-ID" dirty="0">
              <a:solidFill>
                <a:schemeClr val="bg1"/>
              </a:solidFill>
              <a:latin typeface="Adobe Garamond Pro Bold" pitchFamily="18" charset="0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1331640" y="524164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Curved Down Arrow 4"/>
          <p:cNvSpPr/>
          <p:nvPr/>
        </p:nvSpPr>
        <p:spPr>
          <a:xfrm rot="3125685">
            <a:off x="2704234" y="928605"/>
            <a:ext cx="1224136" cy="79208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8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dirty="0" smtClean="0">
                <a:solidFill>
                  <a:schemeClr val="bg1"/>
                </a:solidFill>
                <a:latin typeface="Adobe Garamond Pro Bold" pitchFamily="18" charset="0"/>
              </a:rPr>
              <a:t>Makanan yang tidak dapat dicerna masuk ke dalam sekum(usus buntu) dan difermentasikan oleh bakteri.</a:t>
            </a:r>
          </a:p>
          <a:p>
            <a:pPr marL="0" indent="0">
              <a:buNone/>
            </a:pPr>
            <a:endParaRPr lang="id-ID" dirty="0">
              <a:solidFill>
                <a:schemeClr val="bg1"/>
              </a:solidFill>
              <a:latin typeface="Adobe Garamond Pro Bold" pitchFamily="18" charset="0"/>
            </a:endParaRPr>
          </a:p>
          <a:p>
            <a:pPr marL="0" indent="0">
              <a:buNone/>
            </a:pPr>
            <a:r>
              <a:rPr lang="id-ID" dirty="0" smtClean="0">
                <a:solidFill>
                  <a:schemeClr val="bg1"/>
                </a:solidFill>
                <a:latin typeface="Adobe Garamond Pro Bold" pitchFamily="18" charset="0"/>
              </a:rPr>
              <a:t>Sisa-sisa pencernaan 		</a:t>
            </a:r>
            <a:r>
              <a:rPr lang="id-ID" sz="3900" dirty="0" smtClean="0">
                <a:solidFill>
                  <a:schemeClr val="bg1"/>
                </a:solidFill>
                <a:latin typeface="Adobe Garamond Pro Bold" pitchFamily="18" charset="0"/>
              </a:rPr>
              <a:t>usus besar</a:t>
            </a:r>
          </a:p>
          <a:p>
            <a:pPr marL="0" indent="0">
              <a:buNone/>
            </a:pPr>
            <a:endParaRPr lang="id-ID" dirty="0" smtClean="0">
              <a:solidFill>
                <a:schemeClr val="bg1"/>
              </a:solidFill>
              <a:latin typeface="Adobe Garamond Pro Bold" pitchFamily="18" charset="0"/>
            </a:endParaRPr>
          </a:p>
          <a:p>
            <a:pPr marL="0" indent="0">
              <a:buNone/>
            </a:pPr>
            <a:r>
              <a:rPr lang="id-ID" dirty="0">
                <a:solidFill>
                  <a:schemeClr val="bg1"/>
                </a:solidFill>
                <a:latin typeface="Adobe Garamond Pro Bold" pitchFamily="18" charset="0"/>
              </a:rPr>
              <a:t>	</a:t>
            </a:r>
            <a:r>
              <a:rPr lang="id-ID" dirty="0" smtClean="0">
                <a:solidFill>
                  <a:schemeClr val="bg1"/>
                </a:solidFill>
                <a:latin typeface="Adobe Garamond Pro Bold" pitchFamily="18" charset="0"/>
              </a:rPr>
              <a:t>			</a:t>
            </a:r>
            <a:r>
              <a:rPr lang="id-ID" sz="3900" dirty="0" smtClean="0">
                <a:solidFill>
                  <a:schemeClr val="bg1"/>
                </a:solidFill>
                <a:latin typeface="Adobe Garamond Pro Bold" pitchFamily="18" charset="0"/>
              </a:rPr>
              <a:t>		</a:t>
            </a:r>
          </a:p>
          <a:p>
            <a:pPr marL="0" indent="0">
              <a:buNone/>
            </a:pPr>
            <a:r>
              <a:rPr lang="id-ID" sz="3900" dirty="0">
                <a:solidFill>
                  <a:schemeClr val="bg1"/>
                </a:solidFill>
                <a:latin typeface="Adobe Garamond Pro Bold" pitchFamily="18" charset="0"/>
              </a:rPr>
              <a:t>	</a:t>
            </a:r>
            <a:r>
              <a:rPr lang="id-ID" sz="3900" dirty="0" smtClean="0">
                <a:solidFill>
                  <a:schemeClr val="bg1"/>
                </a:solidFill>
                <a:latin typeface="Adobe Garamond Pro Bold" pitchFamily="18" charset="0"/>
              </a:rPr>
              <a:t>				Anus</a:t>
            </a:r>
          </a:p>
          <a:p>
            <a:pPr marL="0" indent="0">
              <a:buNone/>
            </a:pPr>
            <a:endParaRPr lang="id-ID" sz="2800" dirty="0">
              <a:solidFill>
                <a:schemeClr val="bg1"/>
              </a:solidFill>
              <a:latin typeface="Adobe Garamond Pro Bold" pitchFamily="18" charset="0"/>
            </a:endParaRPr>
          </a:p>
          <a:p>
            <a:pPr marL="0" indent="0">
              <a:buNone/>
            </a:pPr>
            <a:r>
              <a:rPr lang="id-ID" sz="2800" dirty="0" smtClean="0">
                <a:solidFill>
                  <a:schemeClr val="bg1"/>
                </a:solidFill>
                <a:latin typeface="Adobe Garamond Pro Bold" pitchFamily="18" charset="0"/>
              </a:rPr>
              <a:t>* Sebagian bakteri kemungkinan terbawa keluar bersama feses, sehingga bahan organik dalam feses akan diuraikan dan menghasilkan gas CH4 (biogas yang dapat  dimanfaatkan sebagai sumber energi alternatif)</a:t>
            </a:r>
            <a:endParaRPr lang="id-ID" sz="2800" dirty="0">
              <a:solidFill>
                <a:schemeClr val="bg1"/>
              </a:solidFill>
              <a:latin typeface="Adobe Garamond Pro Bold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830575" y="1700808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ight Arrow 4"/>
          <p:cNvSpPr/>
          <p:nvPr/>
        </p:nvSpPr>
        <p:spPr>
          <a:xfrm rot="5400000">
            <a:off x="5023688" y="2718258"/>
            <a:ext cx="86409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27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TERIMA KASIH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725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924944"/>
            <a:ext cx="8229600" cy="1143000"/>
          </a:xfrm>
        </p:spPr>
        <p:txBody>
          <a:bodyPr/>
          <a:lstStyle/>
          <a:p>
            <a:r>
              <a:rPr lang="id-ID" dirty="0" smtClean="0">
                <a:latin typeface="Adobe Garamond Pro Bold" pitchFamily="18" charset="0"/>
              </a:rPr>
              <a:t>HEWAN RUMINANSIA</a:t>
            </a:r>
            <a:endParaRPr lang="id-ID" dirty="0"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2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dirty="0" smtClean="0">
                <a:latin typeface="Adobe Garamond Pro Bold" pitchFamily="18" charset="0"/>
              </a:rPr>
              <a:t>Hewan ruminansia </a:t>
            </a:r>
            <a:br>
              <a:rPr lang="id-ID" dirty="0" smtClean="0">
                <a:latin typeface="Adobe Garamond Pro Bold" pitchFamily="18" charset="0"/>
              </a:rPr>
            </a:br>
            <a:r>
              <a:rPr lang="id-ID" dirty="0" smtClean="0">
                <a:latin typeface="Adobe Garamond Pro Bold" pitchFamily="18" charset="0"/>
              </a:rPr>
              <a:t>(kerbau, domba, kambing, sapi, </a:t>
            </a:r>
            <a:r>
              <a:rPr lang="id-ID" dirty="0" smtClean="0">
                <a:latin typeface="Adobe Garamond Pro Bold" pitchFamily="18" charset="0"/>
              </a:rPr>
              <a:t>bison </a:t>
            </a:r>
            <a:r>
              <a:rPr lang="id-ID" dirty="0" smtClean="0">
                <a:latin typeface="Adobe Garamond Pro Bold" pitchFamily="18" charset="0"/>
              </a:rPr>
              <a:t>dll)</a:t>
            </a:r>
          </a:p>
          <a:p>
            <a:pPr marL="0" indent="0" algn="ctr">
              <a:buNone/>
            </a:pPr>
            <a:endParaRPr lang="id-ID" dirty="0">
              <a:latin typeface="Adobe Garamond Pro Bold" pitchFamily="18" charset="0"/>
            </a:endParaRPr>
          </a:p>
          <a:p>
            <a:pPr marL="0" indent="0" algn="ctr">
              <a:buNone/>
            </a:pPr>
            <a:endParaRPr lang="id-ID" dirty="0" smtClean="0">
              <a:latin typeface="Adobe Garamond Pro Bold" pitchFamily="18" charset="0"/>
            </a:endParaRPr>
          </a:p>
          <a:p>
            <a:pPr marL="0" indent="0" algn="ctr">
              <a:buNone/>
            </a:pPr>
            <a:r>
              <a:rPr lang="id-ID" dirty="0" smtClean="0">
                <a:latin typeface="Adobe Garamond Pro Bold" pitchFamily="18" charset="0"/>
              </a:rPr>
              <a:t>Hewan pemakan tumbuhan (herbivora) yang punya karakter unik dalam mencerna makanan</a:t>
            </a:r>
          </a:p>
          <a:p>
            <a:pPr marL="0" indent="0" algn="ctr">
              <a:buNone/>
            </a:pPr>
            <a:endParaRPr lang="id-ID" dirty="0" smtClean="0">
              <a:latin typeface="Adobe Garamond Pro Bold" pitchFamily="18" charset="0"/>
            </a:endParaRPr>
          </a:p>
          <a:p>
            <a:pPr marL="0" indent="0" algn="ctr">
              <a:buNone/>
            </a:pPr>
            <a:endParaRPr lang="id-ID" dirty="0" smtClean="0">
              <a:latin typeface="Adobe Garamond Pro Bold" pitchFamily="18" charset="0"/>
            </a:endParaRPr>
          </a:p>
          <a:p>
            <a:pPr marL="0" indent="0" algn="ctr">
              <a:buNone/>
            </a:pPr>
            <a:r>
              <a:rPr lang="id-ID" dirty="0" smtClean="0">
                <a:latin typeface="Adobe Garamond Pro Bold" pitchFamily="18" charset="0"/>
              </a:rPr>
              <a:t>dua langkah pencernaan sebelum makanan benar – benar masuk ke dalam lambung.  </a:t>
            </a:r>
          </a:p>
          <a:p>
            <a:pPr marL="0" indent="0" algn="ctr">
              <a:buNone/>
            </a:pPr>
            <a:endParaRPr lang="id-ID" dirty="0" smtClean="0">
              <a:latin typeface="Adobe Garamond Pro Bold" pitchFamily="18" charset="0"/>
            </a:endParaRPr>
          </a:p>
          <a:p>
            <a:pPr algn="ctr"/>
            <a:r>
              <a:rPr lang="id-ID" dirty="0" smtClean="0">
                <a:ln>
                  <a:solidFill>
                    <a:schemeClr val="tx1"/>
                  </a:solidFill>
                </a:ln>
                <a:latin typeface="Adobe Garamond Pro Bold" pitchFamily="18" charset="0"/>
              </a:rPr>
              <a:t>menelan bahan makanan mentah,</a:t>
            </a:r>
          </a:p>
          <a:p>
            <a:pPr algn="ctr"/>
            <a:r>
              <a:rPr lang="id-ID" dirty="0" smtClean="0">
                <a:ln>
                  <a:solidFill>
                    <a:schemeClr val="tx1"/>
                  </a:solidFill>
                </a:ln>
                <a:latin typeface="Adobe Garamond Pro Bold" pitchFamily="18" charset="0"/>
              </a:rPr>
              <a:t>mengeluarkan makanan setengah dicerna itu dan akan mengunyahnya lagi.</a:t>
            </a:r>
            <a:endParaRPr lang="id-ID" dirty="0">
              <a:ln>
                <a:solidFill>
                  <a:schemeClr val="tx1"/>
                </a:solidFill>
              </a:ln>
              <a:latin typeface="Adobe Garamond Pro Bold" pitchFamily="18" charset="0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3923928" y="1052736"/>
            <a:ext cx="136815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Down Arrow 4"/>
          <p:cNvSpPr/>
          <p:nvPr/>
        </p:nvSpPr>
        <p:spPr>
          <a:xfrm rot="2345350">
            <a:off x="4620599" y="2845714"/>
            <a:ext cx="576064" cy="1043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57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3600" dirty="0" smtClean="0">
                <a:latin typeface="Adobe Garamond Pro Bold" pitchFamily="18" charset="0"/>
              </a:rPr>
              <a:t>Lambung hewan ruminansia berbeda dengan hewan pada umumnya, terdapat </a:t>
            </a:r>
            <a:r>
              <a:rPr lang="en-US" sz="3600" dirty="0" smtClean="0">
                <a:latin typeface="Adobe Garamond Pro Bold" pitchFamily="18" charset="0"/>
              </a:rPr>
              <a:t>4</a:t>
            </a:r>
            <a:r>
              <a:rPr lang="id-ID" sz="3600" dirty="0" smtClean="0">
                <a:latin typeface="Adobe Garamond Pro Bold" pitchFamily="18" charset="0"/>
              </a:rPr>
              <a:t> </a:t>
            </a:r>
            <a:r>
              <a:rPr lang="id-ID" sz="3600" dirty="0" smtClean="0">
                <a:latin typeface="Adobe Garamond Pro Bold" pitchFamily="18" charset="0"/>
              </a:rPr>
              <a:t>buah ruang. </a:t>
            </a:r>
          </a:p>
          <a:p>
            <a:pPr algn="ctr"/>
            <a:endParaRPr lang="id-ID" sz="3600" dirty="0">
              <a:latin typeface="Adobe Garamond Pro Bold" pitchFamily="18" charset="0"/>
            </a:endParaRPr>
          </a:p>
          <a:p>
            <a:pPr algn="ctr"/>
            <a:r>
              <a:rPr lang="id-ID" sz="3600" dirty="0" smtClean="0">
                <a:latin typeface="Adobe Garamond Pro Bold" pitchFamily="18" charset="0"/>
              </a:rPr>
              <a:t>Dikenal istilah rumen untuk menggambarkan lambung pada ruminansia dewasa</a:t>
            </a:r>
            <a:endParaRPr lang="id-ID" sz="3600" dirty="0"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2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d-ID" sz="3300" dirty="0" smtClean="0">
                <a:latin typeface="Adobe Garamond Pro Bold" pitchFamily="18" charset="0"/>
              </a:rPr>
              <a:t>Sistem pencernaan hewan ruminansia terdiri atas :</a:t>
            </a:r>
          </a:p>
          <a:p>
            <a:r>
              <a:rPr lang="id-ID" sz="3300" dirty="0" smtClean="0">
                <a:latin typeface="Adobe Garamond Pro Bold" pitchFamily="18" charset="0"/>
              </a:rPr>
              <a:t>Mulut</a:t>
            </a:r>
          </a:p>
          <a:p>
            <a:r>
              <a:rPr lang="id-ID" sz="3300" dirty="0" smtClean="0">
                <a:latin typeface="Adobe Garamond Pro Bold" pitchFamily="18" charset="0"/>
              </a:rPr>
              <a:t>esofagus (kerongkongan), </a:t>
            </a:r>
          </a:p>
          <a:p>
            <a:r>
              <a:rPr lang="id-ID" sz="3300" dirty="0" smtClean="0">
                <a:latin typeface="Adobe Garamond Pro Bold" pitchFamily="18" charset="0"/>
              </a:rPr>
              <a:t>lambung tipe poligastrik (rumen, retikulum, omasum, dan abomasum), </a:t>
            </a:r>
          </a:p>
          <a:p>
            <a:r>
              <a:rPr lang="id-ID" sz="3300" dirty="0" smtClean="0">
                <a:latin typeface="Adobe Garamond Pro Bold" pitchFamily="18" charset="0"/>
              </a:rPr>
              <a:t>usus halus, </a:t>
            </a:r>
          </a:p>
          <a:p>
            <a:r>
              <a:rPr lang="id-ID" sz="3300" dirty="0" smtClean="0">
                <a:latin typeface="Adobe Garamond Pro Bold" pitchFamily="18" charset="0"/>
              </a:rPr>
              <a:t>usus besar (kolon), </a:t>
            </a:r>
          </a:p>
          <a:p>
            <a:r>
              <a:rPr lang="id-ID" sz="3300" dirty="0" smtClean="0">
                <a:latin typeface="Adobe Garamond Pro Bold" pitchFamily="18" charset="0"/>
              </a:rPr>
              <a:t>rektum dan anus.</a:t>
            </a:r>
          </a:p>
          <a:p>
            <a:r>
              <a:rPr lang="id-ID" sz="3300" dirty="0" smtClean="0">
                <a:latin typeface="Adobe Garamond Pro Bold" pitchFamily="18" charset="0"/>
              </a:rPr>
              <a:t>Dalam mulut terdapat gigi seri untuk menjepit rumput dan gigi geraham untuk memotong / memecah rumput (Ruminansia tidak memiliki gigi taring)</a:t>
            </a:r>
          </a:p>
          <a:p>
            <a:r>
              <a:rPr lang="id-ID" sz="3300" dirty="0" smtClean="0">
                <a:latin typeface="Adobe Garamond Pro Bold" pitchFamily="18" charset="0"/>
              </a:rPr>
              <a:t>Usus hewan herbivora lebih panjang dibandingkan dengan usus karnivora bisa mencapai 40 meter. </a:t>
            </a:r>
          </a:p>
          <a:p>
            <a:r>
              <a:rPr lang="id-ID" sz="3300" dirty="0" smtClean="0">
                <a:latin typeface="Adobe Garamond Pro Bold" pitchFamily="18" charset="0"/>
              </a:rPr>
              <a:t>Sekum (usus buntu) berukuran besar, sebab volume makanannya banyak, proses pencernaannya berat dan lebih lama.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5720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768050"/>
            <a:ext cx="6131543" cy="406214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3960440" cy="2939389"/>
          </a:xfrm>
        </p:spPr>
      </p:pic>
    </p:spTree>
    <p:extLst>
      <p:ext uri="{BB962C8B-B14F-4D97-AF65-F5344CB8AC3E}">
        <p14:creationId xmlns:p14="http://schemas.microsoft.com/office/powerpoint/2010/main" val="519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114300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r>
              <a:rPr lang="id-ID" sz="8800" dirty="0" smtClean="0">
                <a:solidFill>
                  <a:schemeClr val="bg1"/>
                </a:solidFill>
                <a:latin typeface="Adobe Garamond Pro Bold" pitchFamily="18" charset="0"/>
              </a:rPr>
              <a:t>BISON</a:t>
            </a:r>
            <a:endParaRPr lang="id-ID" sz="8800" dirty="0">
              <a:solidFill>
                <a:schemeClr val="bg1"/>
              </a:solidFill>
              <a:latin typeface="Adobe Garamond Pro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16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Klasifikasi</a:t>
            </a:r>
            <a:r>
              <a:rPr lang="en-US" dirty="0" smtClean="0">
                <a:solidFill>
                  <a:schemeClr val="bg1"/>
                </a:solidFill>
              </a:rPr>
              <a:t> Bison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Kingdom : Animalia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Filum : Chordata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Kelas</a:t>
            </a:r>
            <a:r>
              <a:rPr lang="en-US" dirty="0" smtClean="0">
                <a:solidFill>
                  <a:schemeClr val="bg1"/>
                </a:solidFill>
              </a:rPr>
              <a:t> : </a:t>
            </a:r>
            <a:r>
              <a:rPr lang="en-US" dirty="0" err="1" smtClean="0">
                <a:solidFill>
                  <a:schemeClr val="bg1"/>
                </a:solidFill>
              </a:rPr>
              <a:t>Mamalia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Ordo : </a:t>
            </a:r>
            <a:r>
              <a:rPr lang="en-US" dirty="0" err="1" smtClean="0">
                <a:solidFill>
                  <a:schemeClr val="bg1"/>
                </a:solidFill>
              </a:rPr>
              <a:t>Artiodactyla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Famili</a:t>
            </a:r>
            <a:r>
              <a:rPr lang="en-US" dirty="0" smtClean="0">
                <a:solidFill>
                  <a:schemeClr val="bg1"/>
                </a:solidFill>
              </a:rPr>
              <a:t> : </a:t>
            </a:r>
            <a:r>
              <a:rPr lang="en-US" dirty="0" err="1" smtClean="0">
                <a:solidFill>
                  <a:schemeClr val="bg1"/>
                </a:solidFill>
              </a:rPr>
              <a:t>Bovidae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Subfamili</a:t>
            </a:r>
            <a:r>
              <a:rPr lang="en-US" dirty="0" smtClean="0">
                <a:solidFill>
                  <a:schemeClr val="bg1"/>
                </a:solidFill>
              </a:rPr>
              <a:t> : </a:t>
            </a:r>
            <a:r>
              <a:rPr lang="en-US" dirty="0" err="1" smtClean="0">
                <a:solidFill>
                  <a:schemeClr val="bg1"/>
                </a:solidFill>
              </a:rPr>
              <a:t>Bovinae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Genus : Bison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64096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Bison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kelompok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tooltip="Mamalia"/>
              </a:rPr>
              <a:t>mamalia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Binatang berkuku genap"/>
              </a:rPr>
              <a:t>berkuku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Binatang berkuku genap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Binatang berkuku genap"/>
              </a:rPr>
              <a:t>genap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membentuk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tooltip="Genus"/>
              </a:rPr>
              <a:t>genus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Bison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subfamili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tooltip="Bovinae"/>
              </a:rPr>
              <a:t>Bovinae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tooltip="Familia"/>
              </a:rPr>
              <a:t>familia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tooltip="Bovidae"/>
              </a:rPr>
              <a:t>Bovidae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Bison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tinggal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tooltip="Utara"/>
              </a:rPr>
              <a:t>utara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 tooltip="Bumi"/>
              </a:rPr>
              <a:t>bumi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Bison Amerika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tinggal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 </a:t>
            </a:r>
            <a:r>
              <a:rPr lang="en-US" sz="32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 tooltip="Amerika Utara"/>
              </a:rPr>
              <a:t>Amerika Utara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hidup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berusia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lahir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tanduk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Bison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hewan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darat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terbesar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Amerika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Eropa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Di Amerika, bison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tinggal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lembah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sungai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dataran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padang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rumput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dipenuhi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semak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lebat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binatang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makanan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utamanya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rumput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tanaman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semak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